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58" r:id="rId3"/>
    <p:sldId id="259" r:id="rId4"/>
    <p:sldId id="262" r:id="rId5"/>
    <p:sldId id="264" r:id="rId6"/>
    <p:sldId id="263" r:id="rId7"/>
    <p:sldId id="297" r:id="rId8"/>
    <p:sldId id="273" r:id="rId9"/>
  </p:sldIdLst>
  <p:sldSz cx="9144000" cy="5143500" type="screen16x9"/>
  <p:notesSz cx="6858000" cy="9144000"/>
  <p:embeddedFontLst>
    <p:embeddedFont>
      <p:font typeface="Inter" panose="020B0604020202020204" charset="0"/>
      <p:regular r:id="rId11"/>
      <p:bold r:id="rId12"/>
      <p:italic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Raleway" pitchFamily="2" charset="-52"/>
      <p:regular r:id="rId19"/>
      <p:bold r:id="rId20"/>
      <p:italic r:id="rId21"/>
      <p:boldItalic r:id="rId22"/>
    </p:embeddedFont>
    <p:embeddedFont>
      <p:font typeface="Schibsted Grotesk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754"/>
    <a:srgbClr val="5A9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403D35-86DA-4DFC-A4D1-553BC0A7D8E0}">
  <a:tblStyle styleId="{66403D35-86DA-4DFC-A4D1-553BC0A7D8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51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24c13b9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b24c13b9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2bc48598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2bc48598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b2bc48598f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b2bc48598f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2bc48598f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b2bc48598f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CA75EBAF-D563-0B31-4C3A-E34EF07F8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2bc48598f_0_339:notes">
            <a:extLst>
              <a:ext uri="{FF2B5EF4-FFF2-40B4-BE49-F238E27FC236}">
                <a16:creationId xmlns:a16="http://schemas.microsoft.com/office/drawing/2014/main" id="{E2DBB4F6-B2D3-E1D2-8860-36D352FC4A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2bc48598f_0_339:notes">
            <a:extLst>
              <a:ext uri="{FF2B5EF4-FFF2-40B4-BE49-F238E27FC236}">
                <a16:creationId xmlns:a16="http://schemas.microsoft.com/office/drawing/2014/main" id="{8094C434-CCEA-9B05-AD5E-19B7782FE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389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b2bc48598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b2bc48598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3491" y="539500"/>
            <a:ext cx="559468" cy="182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475" y="-836700"/>
            <a:ext cx="1376201" cy="13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6933" y="3516462"/>
            <a:ext cx="1828685" cy="18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7775" y="-187650"/>
            <a:ext cx="921200" cy="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3400" y="-651050"/>
            <a:ext cx="2575600" cy="25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51825" y="3860275"/>
            <a:ext cx="2619251" cy="26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5752400" y="-179100"/>
            <a:ext cx="440350" cy="143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4050" y="4169625"/>
            <a:ext cx="2575600" cy="25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531025" y="939125"/>
            <a:ext cx="4006200" cy="21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31000" y="3217625"/>
            <a:ext cx="40062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287" y="-1042175"/>
            <a:ext cx="1733224" cy="173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69983" y="-373491"/>
            <a:ext cx="559468" cy="18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5175" y="1954325"/>
            <a:ext cx="1376201" cy="13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44017" y="1829437"/>
            <a:ext cx="1828685" cy="18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1125" y="4779300"/>
            <a:ext cx="921200" cy="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2400" y="4779300"/>
            <a:ext cx="2575600" cy="25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" name="Google Shape;4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593319" y="1624162"/>
            <a:ext cx="1733224" cy="173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726718" y="-732204"/>
            <a:ext cx="559468" cy="18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057725" y="2363175"/>
            <a:ext cx="1367750" cy="13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322805" y="4722475"/>
            <a:ext cx="921200" cy="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913230" y="4722475"/>
            <a:ext cx="2575600" cy="25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236030" y="-2198050"/>
            <a:ext cx="2575600" cy="25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900000" y="2579025"/>
            <a:ext cx="32931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950891" y="2579025"/>
            <a:ext cx="32931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900000" y="2895475"/>
            <a:ext cx="32931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950896" y="2895475"/>
            <a:ext cx="32931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900000" y="539500"/>
            <a:ext cx="734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51283" y="-732204"/>
            <a:ext cx="559468" cy="18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75" y="460525"/>
            <a:ext cx="1376201" cy="13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5275" y="1112200"/>
            <a:ext cx="921200" cy="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258" y="4403262"/>
            <a:ext cx="1828685" cy="18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25" y="4403250"/>
            <a:ext cx="2575600" cy="25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39979" y="3317400"/>
            <a:ext cx="559468" cy="182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525" y="-1227775"/>
            <a:ext cx="1636500" cy="16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900000" y="1485809"/>
            <a:ext cx="3597000" cy="24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ubTitle" idx="2"/>
          </p:nvPr>
        </p:nvSpPr>
        <p:spPr>
          <a:xfrm>
            <a:off x="4647005" y="1485809"/>
            <a:ext cx="3597000" cy="24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900000" y="539500"/>
            <a:ext cx="734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75098" y="-732204"/>
            <a:ext cx="559468" cy="18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764" y="137750"/>
            <a:ext cx="1376201" cy="13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1460" y="1945775"/>
            <a:ext cx="921200" cy="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672" y="4403262"/>
            <a:ext cx="1828685" cy="18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640" y="4403250"/>
            <a:ext cx="2575600" cy="25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39573" y="3317400"/>
            <a:ext cx="559468" cy="182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840" y="-1322500"/>
            <a:ext cx="1636500" cy="16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 txBox="1">
            <a:spLocks noGrp="1"/>
          </p:cNvSpPr>
          <p:nvPr>
            <p:ph type="title" hasCustomPrompt="1"/>
          </p:nvPr>
        </p:nvSpPr>
        <p:spPr>
          <a:xfrm>
            <a:off x="3323700" y="1658538"/>
            <a:ext cx="49203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" name="Google Shape;106;p11"/>
          <p:cNvSpPr txBox="1">
            <a:spLocks noGrp="1"/>
          </p:cNvSpPr>
          <p:nvPr>
            <p:ph type="subTitle" idx="1"/>
          </p:nvPr>
        </p:nvSpPr>
        <p:spPr>
          <a:xfrm>
            <a:off x="4174650" y="2815663"/>
            <a:ext cx="3218400" cy="66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907249" y="-732204"/>
            <a:ext cx="559468" cy="18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74150" y="137750"/>
            <a:ext cx="1376201" cy="13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752075" y="1945775"/>
            <a:ext cx="921200" cy="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643458" y="4403262"/>
            <a:ext cx="1828685" cy="18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319575" y="4403250"/>
            <a:ext cx="2575600" cy="25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57226" y="3317400"/>
            <a:ext cx="559468" cy="182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901476" y="-1322500"/>
            <a:ext cx="1636500" cy="16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>
            <a:spLocks noGrp="1"/>
          </p:cNvSpPr>
          <p:nvPr>
            <p:ph type="subTitle" idx="1"/>
          </p:nvPr>
        </p:nvSpPr>
        <p:spPr>
          <a:xfrm>
            <a:off x="900000" y="2879875"/>
            <a:ext cx="19638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2"/>
          </p:nvPr>
        </p:nvSpPr>
        <p:spPr>
          <a:xfrm>
            <a:off x="3590100" y="2879098"/>
            <a:ext cx="19638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3"/>
          </p:nvPr>
        </p:nvSpPr>
        <p:spPr>
          <a:xfrm>
            <a:off x="6280200" y="2879874"/>
            <a:ext cx="19638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4"/>
          </p:nvPr>
        </p:nvSpPr>
        <p:spPr>
          <a:xfrm>
            <a:off x="900000" y="2540149"/>
            <a:ext cx="1963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5"/>
          </p:nvPr>
        </p:nvSpPr>
        <p:spPr>
          <a:xfrm>
            <a:off x="6280200" y="2540149"/>
            <a:ext cx="1963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6"/>
          </p:nvPr>
        </p:nvSpPr>
        <p:spPr>
          <a:xfrm>
            <a:off x="3590100" y="2540149"/>
            <a:ext cx="1963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900000" y="539500"/>
            <a:ext cx="734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33213" y="-327100"/>
            <a:ext cx="1733224" cy="173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829783" y="-732204"/>
            <a:ext cx="559468" cy="18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8850" y="1973250"/>
            <a:ext cx="1376201" cy="13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06142" y="3193462"/>
            <a:ext cx="1828685" cy="18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4125" y="4722475"/>
            <a:ext cx="921200" cy="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6925" y="4722475"/>
            <a:ext cx="2575600" cy="25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4200" y="-2198050"/>
            <a:ext cx="2575600" cy="25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>
            <a:spLocks noGrp="1"/>
          </p:cNvSpPr>
          <p:nvPr>
            <p:ph type="subTitle" idx="1"/>
          </p:nvPr>
        </p:nvSpPr>
        <p:spPr>
          <a:xfrm>
            <a:off x="1920927" y="1973261"/>
            <a:ext cx="24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2"/>
          </p:nvPr>
        </p:nvSpPr>
        <p:spPr>
          <a:xfrm>
            <a:off x="5803800" y="1973261"/>
            <a:ext cx="24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3"/>
          </p:nvPr>
        </p:nvSpPr>
        <p:spPr>
          <a:xfrm>
            <a:off x="1920927" y="3314453"/>
            <a:ext cx="24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4"/>
          </p:nvPr>
        </p:nvSpPr>
        <p:spPr>
          <a:xfrm>
            <a:off x="5803800" y="3314453"/>
            <a:ext cx="24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hasCustomPrompt="1"/>
          </p:nvPr>
        </p:nvSpPr>
        <p:spPr>
          <a:xfrm>
            <a:off x="990523" y="1747961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5" hasCustomPrompt="1"/>
          </p:nvPr>
        </p:nvSpPr>
        <p:spPr>
          <a:xfrm>
            <a:off x="991671" y="3090085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6" hasCustomPrompt="1"/>
          </p:nvPr>
        </p:nvSpPr>
        <p:spPr>
          <a:xfrm>
            <a:off x="4874524" y="1749004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22"/>
          <p:cNvSpPr txBox="1">
            <a:spLocks noGrp="1"/>
          </p:cNvSpPr>
          <p:nvPr>
            <p:ph type="title" idx="7" hasCustomPrompt="1"/>
          </p:nvPr>
        </p:nvSpPr>
        <p:spPr>
          <a:xfrm>
            <a:off x="4874524" y="3090087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8"/>
          </p:nvPr>
        </p:nvSpPr>
        <p:spPr>
          <a:xfrm>
            <a:off x="1920825" y="1645075"/>
            <a:ext cx="24402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9"/>
          </p:nvPr>
        </p:nvSpPr>
        <p:spPr>
          <a:xfrm>
            <a:off x="1920825" y="2986233"/>
            <a:ext cx="24402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13"/>
          </p:nvPr>
        </p:nvSpPr>
        <p:spPr>
          <a:xfrm>
            <a:off x="5803800" y="1645075"/>
            <a:ext cx="24402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14"/>
          </p:nvPr>
        </p:nvSpPr>
        <p:spPr>
          <a:xfrm>
            <a:off x="5803800" y="2986230"/>
            <a:ext cx="24402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15"/>
          </p:nvPr>
        </p:nvSpPr>
        <p:spPr>
          <a:xfrm>
            <a:off x="900000" y="539500"/>
            <a:ext cx="734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884466" y="-868463"/>
            <a:ext cx="1828685" cy="18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877308" y="3452375"/>
            <a:ext cx="921200" cy="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16708" y="4752475"/>
            <a:ext cx="2575600" cy="25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 flipH="1">
            <a:off x="574625" y="-422225"/>
            <a:ext cx="440350" cy="143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98608" y="4752487"/>
            <a:ext cx="1828685" cy="18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86339" y="1998591"/>
            <a:ext cx="1636500" cy="16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>
            <a:spLocks noGrp="1"/>
          </p:cNvSpPr>
          <p:nvPr>
            <p:ph type="subTitle" idx="1"/>
          </p:nvPr>
        </p:nvSpPr>
        <p:spPr>
          <a:xfrm>
            <a:off x="1627625" y="1805116"/>
            <a:ext cx="14910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2"/>
          </p:nvPr>
        </p:nvSpPr>
        <p:spPr>
          <a:xfrm>
            <a:off x="4272775" y="1805116"/>
            <a:ext cx="14910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3"/>
          </p:nvPr>
        </p:nvSpPr>
        <p:spPr>
          <a:xfrm>
            <a:off x="1627625" y="3301240"/>
            <a:ext cx="14910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4"/>
          </p:nvPr>
        </p:nvSpPr>
        <p:spPr>
          <a:xfrm>
            <a:off x="4272775" y="3301240"/>
            <a:ext cx="14910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5"/>
          </p:nvPr>
        </p:nvSpPr>
        <p:spPr>
          <a:xfrm>
            <a:off x="6914776" y="1805116"/>
            <a:ext cx="14910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6"/>
          </p:nvPr>
        </p:nvSpPr>
        <p:spPr>
          <a:xfrm>
            <a:off x="6914776" y="3301239"/>
            <a:ext cx="14910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7"/>
          </p:nvPr>
        </p:nvSpPr>
        <p:spPr>
          <a:xfrm>
            <a:off x="1627625" y="1521539"/>
            <a:ext cx="1491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subTitle" idx="8"/>
          </p:nvPr>
        </p:nvSpPr>
        <p:spPr>
          <a:xfrm>
            <a:off x="4272775" y="1521539"/>
            <a:ext cx="1491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subTitle" idx="9"/>
          </p:nvPr>
        </p:nvSpPr>
        <p:spPr>
          <a:xfrm>
            <a:off x="6914775" y="1521539"/>
            <a:ext cx="1491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13"/>
          </p:nvPr>
        </p:nvSpPr>
        <p:spPr>
          <a:xfrm>
            <a:off x="1627625" y="3017717"/>
            <a:ext cx="1491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14"/>
          </p:nvPr>
        </p:nvSpPr>
        <p:spPr>
          <a:xfrm>
            <a:off x="4272779" y="3017717"/>
            <a:ext cx="1491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subTitle" idx="15"/>
          </p:nvPr>
        </p:nvSpPr>
        <p:spPr>
          <a:xfrm>
            <a:off x="6914778" y="3017717"/>
            <a:ext cx="1491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accent6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/>
          </p:nvPr>
        </p:nvSpPr>
        <p:spPr>
          <a:xfrm>
            <a:off x="900000" y="539500"/>
            <a:ext cx="734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050" y="76200"/>
            <a:ext cx="440350" cy="143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75" y="4413100"/>
            <a:ext cx="921200" cy="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3075" y="2911125"/>
            <a:ext cx="1132801" cy="113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42200" y="3870350"/>
            <a:ext cx="2575600" cy="25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5525" y="-650775"/>
            <a:ext cx="1636500" cy="16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9025" y="-1306750"/>
            <a:ext cx="1636500" cy="16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chibsted Grotesk"/>
              <a:buNone/>
              <a:defRPr sz="2800" b="1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chibsted Grotesk"/>
              <a:buNone/>
              <a:defRPr sz="2800" b="1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chibsted Grotesk"/>
              <a:buNone/>
              <a:defRPr sz="2800" b="1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chibsted Grotesk"/>
              <a:buNone/>
              <a:defRPr sz="2800" b="1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chibsted Grotesk"/>
              <a:buNone/>
              <a:defRPr sz="2800" b="1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chibsted Grotesk"/>
              <a:buNone/>
              <a:defRPr sz="2800" b="1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chibsted Grotesk"/>
              <a:buNone/>
              <a:defRPr sz="2800" b="1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chibsted Grotesk"/>
              <a:buNone/>
              <a:defRPr sz="2800" b="1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chibsted Grotesk"/>
              <a:buNone/>
              <a:defRPr sz="2800" b="1">
                <a:solidFill>
                  <a:srgbClr val="FFFFFF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●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○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■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●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○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■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●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○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■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7" r:id="rId4"/>
    <p:sldLayoutId id="2147483658" r:id="rId5"/>
    <p:sldLayoutId id="2147483667" r:id="rId6"/>
    <p:sldLayoutId id="2147483668" r:id="rId7"/>
    <p:sldLayoutId id="2147483669" r:id="rId8"/>
    <p:sldLayoutId id="2147483672" r:id="rId9"/>
    <p:sldLayoutId id="214748367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5.jp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DA55B7F-97EC-F1A4-8761-EB55D2DDB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11" y="4140873"/>
            <a:ext cx="2047496" cy="461502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снимок экрана, линия, черный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BE0EAC6-2DC0-A3E6-54B2-37C263E65B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021" b="15122"/>
          <a:stretch/>
        </p:blipFill>
        <p:spPr>
          <a:xfrm>
            <a:off x="0" y="3039673"/>
            <a:ext cx="5885994" cy="181669"/>
          </a:xfrm>
          <a:prstGeom prst="rect">
            <a:avLst/>
          </a:prstGeom>
        </p:spPr>
      </p:pic>
      <p:sp>
        <p:nvSpPr>
          <p:cNvPr id="292" name="Google Shape;292;p31"/>
          <p:cNvSpPr txBox="1">
            <a:spLocks noGrp="1"/>
          </p:cNvSpPr>
          <p:nvPr>
            <p:ph type="ctrTitle"/>
          </p:nvPr>
        </p:nvSpPr>
        <p:spPr>
          <a:xfrm>
            <a:off x="1001905" y="893594"/>
            <a:ext cx="6451996" cy="485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Олимпиада «Траектория будущего»</a:t>
            </a:r>
            <a:endParaRPr sz="2800" dirty="0"/>
          </a:p>
        </p:txBody>
      </p:sp>
      <p:sp>
        <p:nvSpPr>
          <p:cNvPr id="293" name="Google Shape;293;p31"/>
          <p:cNvSpPr txBox="1">
            <a:spLocks noGrp="1"/>
          </p:cNvSpPr>
          <p:nvPr>
            <p:ph type="subTitle" idx="1"/>
          </p:nvPr>
        </p:nvSpPr>
        <p:spPr>
          <a:xfrm>
            <a:off x="3108960" y="4148493"/>
            <a:ext cx="5094955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Участник олимпиады: Стебунов Никита Юрьевич</a:t>
            </a:r>
            <a:endParaRPr dirty="0"/>
          </a:p>
        </p:txBody>
      </p:sp>
      <p:sp>
        <p:nvSpPr>
          <p:cNvPr id="6" name="Google Shape;293;p31">
            <a:extLst>
              <a:ext uri="{FF2B5EF4-FFF2-40B4-BE49-F238E27FC236}">
                <a16:creationId xmlns:a16="http://schemas.microsoft.com/office/drawing/2014/main" id="{15B92673-588C-7D09-8987-2F8E483DDD94}"/>
              </a:ext>
            </a:extLst>
          </p:cNvPr>
          <p:cNvSpPr txBox="1">
            <a:spLocks/>
          </p:cNvSpPr>
          <p:nvPr/>
        </p:nvSpPr>
        <p:spPr>
          <a:xfrm>
            <a:off x="1063944" y="1267936"/>
            <a:ext cx="5554324" cy="1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ru-RU" dirty="0"/>
              <a:t>Номинация: </a:t>
            </a:r>
            <a:r>
              <a:rPr lang="en-US" dirty="0"/>
              <a:t>Java</a:t>
            </a:r>
          </a:p>
          <a:p>
            <a:pPr marL="0" indent="0" algn="l">
              <a:lnSpc>
                <a:spcPct val="150000"/>
              </a:lnSpc>
            </a:pPr>
            <a:r>
              <a:rPr lang="ru-RU" dirty="0"/>
              <a:t>Проект: Клиент-серверное приложение «Бронирование билетов на пассажирские перевозки»</a:t>
            </a:r>
          </a:p>
        </p:txBody>
      </p:sp>
      <p:pic>
        <p:nvPicPr>
          <p:cNvPr id="18" name="Рисунок 17" descr="Изображение выглядит как Графика, Шрифт, текст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12400F1-B791-5F13-CC80-2B3297D1B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741" y="1855424"/>
            <a:ext cx="2293069" cy="2293069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снимок экрана, черный, линия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95F5B3-8171-A2A7-6A64-1B51B2571C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86" t="59549" b="21662"/>
          <a:stretch/>
        </p:blipFill>
        <p:spPr>
          <a:xfrm>
            <a:off x="0" y="3649870"/>
            <a:ext cx="5875894" cy="539400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снимок экрана, зеленый, Красочность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204ECBD-AA40-718F-A862-2769192EB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35266" y="3441893"/>
            <a:ext cx="2625047" cy="477677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снимок экрана, автобус, текст, транспортное сред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9920AFD-3F0D-6688-DB94-0BA6862A8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5337" y="2417677"/>
            <a:ext cx="935262" cy="935262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самолет, Путешествие по воздуху, творческий подход, иллюстрац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34AD292-D905-76AD-6E09-E32A96516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11968">
            <a:off x="9269757" y="1695995"/>
            <a:ext cx="1104469" cy="737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09877E-6 L 0.64254 0.0024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18" y="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46914E-6 L -0.52379 0.00031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9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1482 L -0.25903 -0.09012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9" y="-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15"/>
          </p:nvPr>
        </p:nvSpPr>
        <p:spPr>
          <a:xfrm>
            <a:off x="900000" y="330427"/>
            <a:ext cx="73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Информация обо мне</a:t>
            </a:r>
            <a:endParaRPr b="0" dirty="0"/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3"/>
          </p:nvPr>
        </p:nvSpPr>
        <p:spPr>
          <a:xfrm>
            <a:off x="3550921" y="2416974"/>
            <a:ext cx="4929658" cy="1954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9D55"/>
              </a:buClr>
              <a:buSzPct val="100000"/>
            </a:pPr>
            <a:r>
              <a:rPr lang="ru-RU" sz="1600" dirty="0"/>
              <a:t>Мои увлечения:</a:t>
            </a:r>
            <a:endParaRPr lang="en-US" sz="16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/>
              <a:t>Интересуюсь информационными технологиями с 14 лет;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/>
              <a:t>В свободное от учебы время люблю заниматься спортом и саморазвитием;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/>
              <a:t>Нравится участвовать в олимпиадах по программированию.</a:t>
            </a:r>
            <a:endParaRPr sz="1600" dirty="0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F758330-79E1-2573-FAE3-8BD24122A7CA}"/>
              </a:ext>
            </a:extLst>
          </p:cNvPr>
          <p:cNvGrpSpPr/>
          <p:nvPr/>
        </p:nvGrpSpPr>
        <p:grpSpPr>
          <a:xfrm>
            <a:off x="3449785" y="1302375"/>
            <a:ext cx="5304618" cy="1269375"/>
            <a:chOff x="247738" y="1302375"/>
            <a:chExt cx="5689766" cy="1269375"/>
          </a:xfrm>
        </p:grpSpPr>
        <p:sp>
          <p:nvSpPr>
            <p:cNvPr id="342" name="Google Shape;342;p33"/>
            <p:cNvSpPr/>
            <p:nvPr/>
          </p:nvSpPr>
          <p:spPr>
            <a:xfrm>
              <a:off x="247738" y="1457152"/>
              <a:ext cx="5689766" cy="959822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5" name="Рисунок 14" descr="Изображение выглядит как свеча, Шрифт, снимок экрана, символ&#10;&#10;Контент, сгенерированный ИИ, может содержать ошибки.">
              <a:extLst>
                <a:ext uri="{FF2B5EF4-FFF2-40B4-BE49-F238E27FC236}">
                  <a16:creationId xmlns:a16="http://schemas.microsoft.com/office/drawing/2014/main" id="{46738A14-E48B-EACA-8105-5C8CDE8E0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45" y="1302375"/>
              <a:ext cx="5102352" cy="1269375"/>
            </a:xfrm>
            <a:prstGeom prst="rect">
              <a:avLst/>
            </a:prstGeom>
          </p:spPr>
        </p:pic>
      </p:grpSp>
      <p:pic>
        <p:nvPicPr>
          <p:cNvPr id="26" name="Рисунок 25" descr="Изображение выглядит как человек, дерево, одежда, Человеческое лиц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E0B58FF-8C52-5F17-74B1-D46CCF3D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644"/>
          <a:stretch/>
        </p:blipFill>
        <p:spPr>
          <a:xfrm rot="16200000">
            <a:off x="315893" y="1502229"/>
            <a:ext cx="3344795" cy="23632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Google Shape;346;p33">
            <a:extLst>
              <a:ext uri="{FF2B5EF4-FFF2-40B4-BE49-F238E27FC236}">
                <a16:creationId xmlns:a16="http://schemas.microsoft.com/office/drawing/2014/main" id="{F4D0FA10-0470-BC98-AEC1-821D6D3A92D2}"/>
              </a:ext>
            </a:extLst>
          </p:cNvPr>
          <p:cNvSpPr txBox="1">
            <a:spLocks/>
          </p:cNvSpPr>
          <p:nvPr/>
        </p:nvSpPr>
        <p:spPr>
          <a:xfrm>
            <a:off x="3550920" y="985632"/>
            <a:ext cx="3318721" cy="38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dirty="0">
                <a:latin typeface="Inter" panose="020B0604020202020204" charset="0"/>
                <a:ea typeface="Inter" panose="020B0604020202020204" charset="0"/>
              </a:rPr>
              <a:t>Я студент 3 курса ФСПО ГУАП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/>
      <p:bldP spid="346" grpId="0" build="p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>
            <a:spLocks noGrp="1"/>
          </p:cNvSpPr>
          <p:nvPr>
            <p:ph type="title"/>
          </p:nvPr>
        </p:nvSpPr>
        <p:spPr>
          <a:xfrm>
            <a:off x="900005" y="350524"/>
            <a:ext cx="73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Технологический стек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A20D3-1F00-2507-B3EE-A041D95F969F}"/>
              </a:ext>
            </a:extLst>
          </p:cNvPr>
          <p:cNvSpPr txBox="1"/>
          <p:nvPr/>
        </p:nvSpPr>
        <p:spPr>
          <a:xfrm>
            <a:off x="1223889" y="1507453"/>
            <a:ext cx="146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Frontend</a:t>
            </a:r>
            <a:endParaRPr lang="ru-RU" sz="2400" dirty="0">
              <a:solidFill>
                <a:schemeClr val="accent6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37F4B-7BA4-8155-22F1-9A0C79AD849B}"/>
              </a:ext>
            </a:extLst>
          </p:cNvPr>
          <p:cNvSpPr txBox="1"/>
          <p:nvPr/>
        </p:nvSpPr>
        <p:spPr>
          <a:xfrm>
            <a:off x="6373940" y="1507453"/>
            <a:ext cx="1546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Backend</a:t>
            </a:r>
            <a:endParaRPr lang="ru-RU" sz="2400" dirty="0">
              <a:solidFill>
                <a:schemeClr val="accent6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5" name="Рисунок 14" descr="Изображение выглядит как Графика, графический дизайн, Шрифт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5181AEB-E434-1527-7FDB-7C4D06DEEB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52" r="15829"/>
          <a:stretch/>
        </p:blipFill>
        <p:spPr>
          <a:xfrm>
            <a:off x="5562450" y="2085830"/>
            <a:ext cx="1050507" cy="86293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072968-2AB5-3662-3FE6-5139A8B236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62" t="6841" r="33944" b="13574"/>
          <a:stretch/>
        </p:blipFill>
        <p:spPr>
          <a:xfrm>
            <a:off x="4239034" y="923224"/>
            <a:ext cx="665931" cy="961838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рифт, Графика, текст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4EFB2EE-BCA8-2B5A-8982-37F23E7CB6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28" r="8261"/>
          <a:stretch/>
        </p:blipFill>
        <p:spPr>
          <a:xfrm>
            <a:off x="5616916" y="3355016"/>
            <a:ext cx="1313077" cy="4407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Рисунок 8" descr="Изображение выглядит как Графика, графический дизайн, графическая вставка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43CCE3D-BA1F-1D87-1372-283D9B395C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429" t="13050" r="30882" b="7663"/>
          <a:stretch/>
        </p:blipFill>
        <p:spPr>
          <a:xfrm>
            <a:off x="7747784" y="2009627"/>
            <a:ext cx="793751" cy="10895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Шрифт, Графика, графическая вставка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4E2D162-7447-05F4-F192-3589AC3864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913" t="23462" r="4543" b="25492"/>
          <a:stretch/>
        </p:blipFill>
        <p:spPr>
          <a:xfrm>
            <a:off x="7263571" y="3355016"/>
            <a:ext cx="1313080" cy="4407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29C9D43-A4A7-D062-2269-2A5418AE173C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2693025" y="1450792"/>
            <a:ext cx="1316267" cy="287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D1936D3-F263-5D48-8003-4BA1D2119E0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045764" y="1450307"/>
            <a:ext cx="1328176" cy="287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 descr="Изображение выглядит как Шрифт, логотип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F73187F-515C-EC6E-A25A-93E8D0D6C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73" y="2531796"/>
            <a:ext cx="2269367" cy="11346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Рисунок 30" descr="Изображение выглядит как Графика, Шрифт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0048545-75DC-8830-DFAC-D64F9CA5B12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685" t="24116" r="21860" b="23536"/>
          <a:stretch/>
        </p:blipFill>
        <p:spPr>
          <a:xfrm>
            <a:off x="6721527" y="2663724"/>
            <a:ext cx="917687" cy="4962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Рисунок 2" descr="Изображение выглядит как снимок экрана, Шрифт, Графика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B37EC64-2959-C7BC-5C2F-6EA7ED9D56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7544" y="1850608"/>
            <a:ext cx="1294438" cy="647220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оготип, Графика, Шрифт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C795600-F550-D571-7824-050381722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659" t="22260" r="6100" b="22413"/>
          <a:stretch/>
        </p:blipFill>
        <p:spPr>
          <a:xfrm>
            <a:off x="6523833" y="3990805"/>
            <a:ext cx="1313076" cy="4630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8">
            <a:extLst>
              <a:ext uri="{FF2B5EF4-FFF2-40B4-BE49-F238E27FC236}">
                <a16:creationId xmlns:a16="http://schemas.microsoft.com/office/drawing/2014/main" id="{E879982F-BD87-3F3E-1A6B-BEEC13A2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25137"/>
            <a:ext cx="7344000" cy="572700"/>
          </a:xfrm>
        </p:spPr>
        <p:txBody>
          <a:bodyPr/>
          <a:lstStyle/>
          <a:p>
            <a:r>
              <a:rPr lang="ru-RU" dirty="0"/>
              <a:t>Что было доработано в проекте</a:t>
            </a:r>
          </a:p>
        </p:txBody>
      </p:sp>
      <p:sp>
        <p:nvSpPr>
          <p:cNvPr id="5" name="Google Shape;346;p33">
            <a:extLst>
              <a:ext uri="{FF2B5EF4-FFF2-40B4-BE49-F238E27FC236}">
                <a16:creationId xmlns:a16="http://schemas.microsoft.com/office/drawing/2014/main" id="{D23A627B-540A-F88F-5327-73808E9092EB}"/>
              </a:ext>
            </a:extLst>
          </p:cNvPr>
          <p:cNvSpPr txBox="1">
            <a:spLocks/>
          </p:cNvSpPr>
          <p:nvPr/>
        </p:nvSpPr>
        <p:spPr>
          <a:xfrm>
            <a:off x="252248" y="974279"/>
            <a:ext cx="8338249" cy="273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Перепроектирование всей базы данных;</a:t>
            </a:r>
          </a:p>
          <a:p>
            <a:pPr marL="285750" indent="-285750">
              <a:lnSpc>
                <a:spcPct val="150000"/>
              </a:lnSpc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Переход с </a:t>
            </a:r>
            <a:r>
              <a:rPr lang="en-US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SQLite </a:t>
            </a: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на </a:t>
            </a:r>
            <a:r>
              <a:rPr lang="en-US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PostgreSQL</a:t>
            </a: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Вынесение базы данных на хостинг «</a:t>
            </a:r>
            <a:r>
              <a:rPr lang="en-US" sz="1600" dirty="0" err="1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spaceweb</a:t>
            </a: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»;</a:t>
            </a:r>
          </a:p>
          <a:p>
            <a:pPr marL="285750" indent="-285750">
              <a:lnSpc>
                <a:spcPct val="150000"/>
              </a:lnSpc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Выполнена индексация полей в БД, по которым происходит поиск;</a:t>
            </a:r>
          </a:p>
          <a:p>
            <a:pPr marL="285750" indent="-285750">
              <a:lnSpc>
                <a:spcPct val="150000"/>
              </a:lnSpc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Добавлены </a:t>
            </a:r>
            <a:r>
              <a:rPr lang="en-US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JWT</a:t>
            </a: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-токены</a:t>
            </a:r>
            <a:r>
              <a:rPr lang="en-US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 (</a:t>
            </a: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регистрация и аутентификация с генерацией токена);</a:t>
            </a:r>
          </a:p>
          <a:p>
            <a:pPr marL="285750" indent="-285750">
              <a:lnSpc>
                <a:spcPct val="150000"/>
              </a:lnSpc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Добавлена пагинация для снижения нагрузки на сервер;</a:t>
            </a:r>
          </a:p>
          <a:p>
            <a:pPr marL="285750" indent="-285750">
              <a:lnSpc>
                <a:spcPct val="150000"/>
              </a:lnSpc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Добавлены новые </a:t>
            </a:r>
            <a:r>
              <a:rPr lang="en-US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Unit</a:t>
            </a:r>
            <a:r>
              <a:rPr lang="ru-RU" sz="1600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-тесты, с полным покрытием всех методов запросов.</a:t>
            </a: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65D7209-49D4-702A-4745-CBC6F8BA186D}"/>
              </a:ext>
            </a:extLst>
          </p:cNvPr>
          <p:cNvGrpSpPr/>
          <p:nvPr/>
        </p:nvGrpSpPr>
        <p:grpSpPr>
          <a:xfrm>
            <a:off x="5399681" y="1153464"/>
            <a:ext cx="3380356" cy="796800"/>
            <a:chOff x="5487011" y="1235657"/>
            <a:chExt cx="3380356" cy="796800"/>
          </a:xfrm>
        </p:grpSpPr>
        <p:sp>
          <p:nvSpPr>
            <p:cNvPr id="8" name="Google Shape;651;p44">
              <a:extLst>
                <a:ext uri="{FF2B5EF4-FFF2-40B4-BE49-F238E27FC236}">
                  <a16:creationId xmlns:a16="http://schemas.microsoft.com/office/drawing/2014/main" id="{36851152-2A96-C2D9-F36D-93970EA84D8A}"/>
                </a:ext>
              </a:extLst>
            </p:cNvPr>
            <p:cNvSpPr/>
            <p:nvPr/>
          </p:nvSpPr>
          <p:spPr>
            <a:xfrm flipH="1">
              <a:off x="5487011" y="1235657"/>
              <a:ext cx="3380356" cy="796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E2F11262-2637-B311-7914-83FF2FAFAF41}"/>
                </a:ext>
              </a:extLst>
            </p:cNvPr>
            <p:cNvGrpSpPr/>
            <p:nvPr/>
          </p:nvGrpSpPr>
          <p:grpSpPr>
            <a:xfrm>
              <a:off x="5749256" y="1440566"/>
              <a:ext cx="2865625" cy="465648"/>
              <a:chOff x="5749256" y="1440566"/>
              <a:chExt cx="2865625" cy="465648"/>
            </a:xfrm>
          </p:grpSpPr>
          <p:pic>
            <p:nvPicPr>
              <p:cNvPr id="12" name="Рисунок 11" descr="Изображение выглядит как Графика, Шрифт, логотип, графический дизайн&#10;&#10;Контент, сгенерированный ИИ, может содержать ошибки.">
                <a:extLst>
                  <a:ext uri="{FF2B5EF4-FFF2-40B4-BE49-F238E27FC236}">
                    <a16:creationId xmlns:a16="http://schemas.microsoft.com/office/drawing/2014/main" id="{A4A58B7B-CCC5-1721-27E5-73ACA7029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56" y="1440566"/>
                <a:ext cx="640464" cy="355582"/>
              </a:xfrm>
              <a:prstGeom prst="rect">
                <a:avLst/>
              </a:prstGeom>
            </p:spPr>
          </p:pic>
          <p:pic>
            <p:nvPicPr>
              <p:cNvPr id="14" name="Рисунок 13" descr="Изображение выглядит как Шрифт, логотип, Графика, символ&#10;&#10;Контент, сгенерированный ИИ, может содержать ошибки.">
                <a:extLst>
                  <a:ext uri="{FF2B5EF4-FFF2-40B4-BE49-F238E27FC236}">
                    <a16:creationId xmlns:a16="http://schemas.microsoft.com/office/drawing/2014/main" id="{6EF075E7-94B9-4A42-CDAE-2F4D54EF4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4669" t="21645" r="13925" b="21814"/>
              <a:stretch/>
            </p:blipFill>
            <p:spPr>
              <a:xfrm>
                <a:off x="6739115" y="1450840"/>
                <a:ext cx="1022402" cy="455374"/>
              </a:xfrm>
              <a:prstGeom prst="rect">
                <a:avLst/>
              </a:prstGeom>
            </p:spPr>
          </p:pic>
          <p:pic>
            <p:nvPicPr>
              <p:cNvPr id="20" name="Рисунок 19" descr="Изображение выглядит как текст, логотип, Графика, Шрифт&#10;&#10;Контент, сгенерированный ИИ, может содержать ошибки.">
                <a:extLst>
                  <a:ext uri="{FF2B5EF4-FFF2-40B4-BE49-F238E27FC236}">
                    <a16:creationId xmlns:a16="http://schemas.microsoft.com/office/drawing/2014/main" id="{7E8AB346-2EC1-6BCA-6F83-B8AA67E00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0912" y="1440566"/>
                <a:ext cx="503969" cy="443492"/>
              </a:xfrm>
              <a:prstGeom prst="rect">
                <a:avLst/>
              </a:prstGeom>
            </p:spPr>
          </p:pic>
          <p:pic>
            <p:nvPicPr>
              <p:cNvPr id="24" name="Рисунок 23" descr="Изображение выглядит как снимок экрана, линия, Графика, черный&#10;&#10;Контент, сгенерированный ИИ, может содержать ошибки.">
                <a:extLst>
                  <a:ext uri="{FF2B5EF4-FFF2-40B4-BE49-F238E27FC236}">
                    <a16:creationId xmlns:a16="http://schemas.microsoft.com/office/drawing/2014/main" id="{91503D60-B825-EA19-2A1E-DA100DB0A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60339" y="1534154"/>
                <a:ext cx="237375" cy="237375"/>
              </a:xfrm>
              <a:prstGeom prst="rect">
                <a:avLst/>
              </a:prstGeom>
            </p:spPr>
          </p:pic>
          <p:pic>
            <p:nvPicPr>
              <p:cNvPr id="27" name="Рисунок 26" descr="Изображение выглядит как символ&#10;&#10;Контент, сгенерированный ИИ, может содержать ошибки.">
                <a:extLst>
                  <a:ext uri="{FF2B5EF4-FFF2-40B4-BE49-F238E27FC236}">
                    <a16:creationId xmlns:a16="http://schemas.microsoft.com/office/drawing/2014/main" id="{00370F11-4A52-2833-4B3A-DAC4784D9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6628" y="1511384"/>
                <a:ext cx="288585" cy="288585"/>
              </a:xfrm>
              <a:prstGeom prst="rect">
                <a:avLst/>
              </a:prstGeom>
            </p:spPr>
          </p:pic>
        </p:grpSp>
      </p:grp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15F00DA-2842-618D-7B87-A410FF3D3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474" y="3821161"/>
            <a:ext cx="3714568" cy="525416"/>
          </a:xfrm>
          <a:prstGeom prst="rect">
            <a:avLst/>
          </a:prstGeom>
        </p:spPr>
      </p:pic>
      <p:pic>
        <p:nvPicPr>
          <p:cNvPr id="35" name="Рисунок 34" descr="Изображение выглядит как Красочность, Графика, искусство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DBEDE3C-4975-EDAA-3177-BA84F26561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0264" y="3742346"/>
            <a:ext cx="525416" cy="5254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D6C359-7CC6-947A-33AA-8154DF0696CE}"/>
              </a:ext>
            </a:extLst>
          </p:cNvPr>
          <p:cNvSpPr txBox="1"/>
          <p:nvPr/>
        </p:nvSpPr>
        <p:spPr>
          <a:xfrm>
            <a:off x="1798821" y="4190706"/>
            <a:ext cx="568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JWT</a:t>
            </a:r>
            <a:endParaRPr lang="ru-RU" dirty="0">
              <a:solidFill>
                <a:schemeClr val="accent6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8" name="Рисунок 37" descr="Изображение выглядит как логотип, Графика, Шрифт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550D566-68BC-687F-063D-E52F5B6D2E5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007" t="25769" r="12945" b="24702"/>
          <a:stretch/>
        </p:blipFill>
        <p:spPr>
          <a:xfrm>
            <a:off x="6915836" y="3821161"/>
            <a:ext cx="1396454" cy="525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99;p36">
            <a:extLst>
              <a:ext uri="{FF2B5EF4-FFF2-40B4-BE49-F238E27FC236}">
                <a16:creationId xmlns:a16="http://schemas.microsoft.com/office/drawing/2014/main" id="{EBF0CD95-C506-60E8-2E71-FF772A5E07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000" y="200344"/>
            <a:ext cx="73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Оценка эффективности алгоритма</a:t>
            </a:r>
            <a:endParaRPr dirty="0"/>
          </a:p>
        </p:txBody>
      </p:sp>
      <p:sp>
        <p:nvSpPr>
          <p:cNvPr id="29" name="Google Shape;400;p36">
            <a:extLst>
              <a:ext uri="{FF2B5EF4-FFF2-40B4-BE49-F238E27FC236}">
                <a16:creationId xmlns:a16="http://schemas.microsoft.com/office/drawing/2014/main" id="{3D9F12F0-FBEC-56A9-654E-2697683D1BCA}"/>
              </a:ext>
            </a:extLst>
          </p:cNvPr>
          <p:cNvSpPr txBox="1">
            <a:spLocks/>
          </p:cNvSpPr>
          <p:nvPr/>
        </p:nvSpPr>
        <p:spPr>
          <a:xfrm>
            <a:off x="-146304" y="882003"/>
            <a:ext cx="5151121" cy="36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  <a:defRPr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742950" indent="-285750"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/>
              <a:t>Эффективность алгоритма оценивается по временной сложности операций выборки.</a:t>
            </a:r>
          </a:p>
          <a:p>
            <a:pPr marL="742950" indent="-285750"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/>
              <a:t>Для ускорения поисковых запросов добавлены индексы на часто используемые поля в таблице с маршрутами.</a:t>
            </a:r>
          </a:p>
          <a:p>
            <a:pPr marL="742950" indent="-285750"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/>
              <a:t>Без индексов </a:t>
            </a:r>
            <a:r>
              <a:rPr lang="ru-RU" sz="1600" dirty="0" err="1"/>
              <a:t>PostgreSQL</a:t>
            </a:r>
            <a:r>
              <a:rPr lang="ru-RU" sz="1600" dirty="0"/>
              <a:t> выполняет полное сканирование таблицы, проверяя каждую запись, что дает сложность </a:t>
            </a:r>
            <a:r>
              <a:rPr lang="ru-RU" sz="1600" b="1" dirty="0"/>
              <a:t>O(n)</a:t>
            </a:r>
            <a:r>
              <a:rPr lang="ru-RU" sz="1600" dirty="0"/>
              <a:t>.</a:t>
            </a:r>
          </a:p>
          <a:p>
            <a:pPr marL="742950" indent="-285750"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sz="1600" dirty="0"/>
              <a:t>С индексами (B-деревья) сложность поиска снижается до </a:t>
            </a:r>
            <a:r>
              <a:rPr lang="ru-RU" sz="1600" b="1" dirty="0"/>
              <a:t>O(</a:t>
            </a:r>
            <a:r>
              <a:rPr lang="ru-RU" sz="1600" b="1" dirty="0" err="1"/>
              <a:t>log</a:t>
            </a:r>
            <a:r>
              <a:rPr lang="ru-RU" sz="1600" b="1" dirty="0"/>
              <a:t> n)</a:t>
            </a:r>
            <a:r>
              <a:rPr lang="ru-RU" sz="1600" dirty="0"/>
              <a:t>, где </a:t>
            </a:r>
            <a:r>
              <a:rPr lang="ru-RU" sz="1600" b="1" dirty="0"/>
              <a:t>n</a:t>
            </a:r>
            <a:r>
              <a:rPr lang="ru-RU" sz="1600" dirty="0"/>
              <a:t> — число записей, что обеспечивает быстрый поиск и минимизирует операции ввода-вывода.</a:t>
            </a:r>
          </a:p>
        </p:txBody>
      </p:sp>
      <p:pic>
        <p:nvPicPr>
          <p:cNvPr id="30" name="Рисунок 29" descr="Изображение выглядит как текст, линия, диаграмм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6F26700-420B-897B-7747-B10F2948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504"/>
          <a:stretch/>
        </p:blipFill>
        <p:spPr>
          <a:xfrm>
            <a:off x="5541265" y="1167141"/>
            <a:ext cx="3196074" cy="29087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 txBox="1">
            <a:spLocks noGrp="1"/>
          </p:cNvSpPr>
          <p:nvPr>
            <p:ph type="subTitle" idx="2"/>
          </p:nvPr>
        </p:nvSpPr>
        <p:spPr>
          <a:xfrm>
            <a:off x="5561408" y="1757007"/>
            <a:ext cx="2686676" cy="1888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dirty="0"/>
              <a:t>Позволяет параллельно выполнять длительные операции, не блокируя основной поток.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dirty="0"/>
              <a:t>Увеличивает пропускную способность сервера, улучшая отзывчивость приложения.</a:t>
            </a:r>
            <a:endParaRPr dirty="0"/>
          </a:p>
        </p:txBody>
      </p:sp>
      <p:sp>
        <p:nvSpPr>
          <p:cNvPr id="428" name="Google Shape;428;p38"/>
          <p:cNvSpPr txBox="1">
            <a:spLocks noGrp="1"/>
          </p:cNvSpPr>
          <p:nvPr>
            <p:ph type="subTitle" idx="6"/>
          </p:nvPr>
        </p:nvSpPr>
        <p:spPr>
          <a:xfrm>
            <a:off x="5422707" y="1408246"/>
            <a:ext cx="296407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Асинхронная обработка</a:t>
            </a:r>
            <a:endParaRPr dirty="0"/>
          </a:p>
        </p:txBody>
      </p:sp>
      <p:sp>
        <p:nvSpPr>
          <p:cNvPr id="432" name="Google Shape;432;p38"/>
          <p:cNvSpPr txBox="1">
            <a:spLocks noGrp="1"/>
          </p:cNvSpPr>
          <p:nvPr>
            <p:ph type="title"/>
          </p:nvPr>
        </p:nvSpPr>
        <p:spPr>
          <a:xfrm>
            <a:off x="900000" y="359182"/>
            <a:ext cx="734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можно улучшить алгоритм</a:t>
            </a:r>
            <a:endParaRPr dirty="0"/>
          </a:p>
        </p:txBody>
      </p:sp>
      <p:sp>
        <p:nvSpPr>
          <p:cNvPr id="433" name="Google Shape;433;p38"/>
          <p:cNvSpPr txBox="1">
            <a:spLocks noGrp="1"/>
          </p:cNvSpPr>
          <p:nvPr>
            <p:ph type="subTitle" idx="1"/>
          </p:nvPr>
        </p:nvSpPr>
        <p:spPr>
          <a:xfrm>
            <a:off x="757215" y="1716258"/>
            <a:ext cx="2455359" cy="145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dirty="0"/>
              <a:t>Хранит часто используемые данные в памяти.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5A9D55"/>
              </a:buClr>
              <a:buSzPct val="200000"/>
              <a:buFont typeface="Arial" panose="020B0604020202020204" pitchFamily="34" charset="0"/>
              <a:buChar char="•"/>
            </a:pPr>
            <a:r>
              <a:rPr lang="ru-RU" dirty="0"/>
              <a:t>Снижает нагрузку на базу данных, ускоряя выполнение запросов.</a:t>
            </a:r>
            <a:endParaRPr dirty="0"/>
          </a:p>
        </p:txBody>
      </p:sp>
      <p:sp>
        <p:nvSpPr>
          <p:cNvPr id="435" name="Google Shape;435;p38"/>
          <p:cNvSpPr txBox="1">
            <a:spLocks noGrp="1"/>
          </p:cNvSpPr>
          <p:nvPr>
            <p:ph type="subTitle" idx="4"/>
          </p:nvPr>
        </p:nvSpPr>
        <p:spPr>
          <a:xfrm>
            <a:off x="644317" y="1408246"/>
            <a:ext cx="2568257" cy="4068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Кэширование поиска</a:t>
            </a:r>
            <a:endParaRPr dirty="0"/>
          </a:p>
        </p:txBody>
      </p:sp>
      <p:pic>
        <p:nvPicPr>
          <p:cNvPr id="13" name="Рисунок 12" descr="Изображение выглядит как Графика, графическая вставка, Шрифт,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1F66D1D-88C1-75E5-DE1F-F2A93219F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02" y="1936505"/>
            <a:ext cx="1343010" cy="1343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 build="p"/>
      <p:bldP spid="428" grpId="0" build="p"/>
      <p:bldP spid="432" grpId="0"/>
      <p:bldP spid="433" grpId="0" build="p"/>
      <p:bldP spid="43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8149280E-B9DC-9595-660E-D425E4937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>
            <a:extLst>
              <a:ext uri="{FF2B5EF4-FFF2-40B4-BE49-F238E27FC236}">
                <a16:creationId xmlns:a16="http://schemas.microsoft.com/office/drawing/2014/main" id="{13A903AA-24B7-516C-574F-37866CAE5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132" y="120276"/>
            <a:ext cx="7121444" cy="1440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Баллы по критерию: </a:t>
            </a:r>
            <a:br>
              <a:rPr lang="ru-RU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</a:br>
            <a:r>
              <a:rPr lang="ru-RU" dirty="0">
                <a:solidFill>
                  <a:schemeClr val="accent6"/>
                </a:solidFill>
                <a:latin typeface="Inter" panose="020B0604020202020204" charset="0"/>
                <a:ea typeface="Inter" panose="020B0604020202020204" charset="0"/>
              </a:rPr>
              <a:t>«</a:t>
            </a:r>
            <a:r>
              <a:rPr lang="ru-RU" i="0" dirty="0" err="1">
                <a:solidFill>
                  <a:schemeClr val="accent6"/>
                </a:solidFill>
                <a:effectLst/>
                <a:latin typeface="Inter" panose="020B0604020202020204" charset="0"/>
                <a:ea typeface="Inter" panose="020B0604020202020204" charset="0"/>
              </a:rPr>
              <a:t>Backend</a:t>
            </a:r>
            <a:r>
              <a:rPr lang="ru-RU" i="0" dirty="0">
                <a:solidFill>
                  <a:schemeClr val="accent6"/>
                </a:solidFill>
                <a:effectLst/>
                <a:latin typeface="Inter" panose="020B0604020202020204" charset="0"/>
                <a:ea typeface="Inter" panose="020B0604020202020204" charset="0"/>
              </a:rPr>
              <a:t>: БД наполнена данными для тестирования»</a:t>
            </a:r>
            <a:endParaRPr dirty="0">
              <a:solidFill>
                <a:schemeClr val="accent6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9B7638-326F-7615-15EF-CE342FF9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46" y="1561169"/>
            <a:ext cx="4225322" cy="34202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2631D-E268-68F5-05BE-95997DA6E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32" y="1561169"/>
            <a:ext cx="4225322" cy="3420242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B9BF6A9-F93F-83C0-AD23-48A68BB0E476}"/>
              </a:ext>
            </a:extLst>
          </p:cNvPr>
          <p:cNvGrpSpPr/>
          <p:nvPr/>
        </p:nvGrpSpPr>
        <p:grpSpPr>
          <a:xfrm>
            <a:off x="1606010" y="1694071"/>
            <a:ext cx="5679688" cy="3154437"/>
            <a:chOff x="1606010" y="1694071"/>
            <a:chExt cx="5679688" cy="3154437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D13A53C-78F8-646C-07CC-1AEBC47A6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6010" y="1694071"/>
              <a:ext cx="5679688" cy="3154437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535A035-C7C8-A879-7C11-2964E79DE7F6}"/>
                </a:ext>
              </a:extLst>
            </p:cNvPr>
            <p:cNvSpPr/>
            <p:nvPr/>
          </p:nvSpPr>
          <p:spPr>
            <a:xfrm>
              <a:off x="6586654" y="3902927"/>
              <a:ext cx="512956" cy="2378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E1400E2C-286A-F1AB-2291-9EECBF8051A3}"/>
                </a:ext>
              </a:extLst>
            </p:cNvPr>
            <p:cNvSpPr/>
            <p:nvPr/>
          </p:nvSpPr>
          <p:spPr>
            <a:xfrm>
              <a:off x="2115015" y="2219093"/>
              <a:ext cx="1364166" cy="2378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8224881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8"/>
          <p:cNvSpPr txBox="1">
            <a:spLocks noGrp="1"/>
          </p:cNvSpPr>
          <p:nvPr>
            <p:ph type="title"/>
          </p:nvPr>
        </p:nvSpPr>
        <p:spPr>
          <a:xfrm>
            <a:off x="1192113" y="1842390"/>
            <a:ext cx="6759774" cy="1187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Спасибо за внимание!</a:t>
            </a:r>
            <a:endParaRPr sz="4800" dirty="0"/>
          </a:p>
        </p:txBody>
      </p:sp>
      <p:pic>
        <p:nvPicPr>
          <p:cNvPr id="4" name="Рисунок 3" descr="Изображение выглядит как снимок экрана, линия, черный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B1FFBD3-0F21-45D3-779F-35B821E34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021" b="15122"/>
          <a:stretch/>
        </p:blipFill>
        <p:spPr>
          <a:xfrm>
            <a:off x="0" y="3329233"/>
            <a:ext cx="8580120" cy="2701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черный, линия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2D839E2-9710-FB6E-E06E-3DF97BE2E8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86" t="59549" b="21662"/>
          <a:stretch/>
        </p:blipFill>
        <p:spPr>
          <a:xfrm>
            <a:off x="0" y="3939430"/>
            <a:ext cx="8580120" cy="5394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зеленый, Красочность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E649377-F2AD-2549-812F-9D3B09B8F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35266" y="3731453"/>
            <a:ext cx="2625047" cy="477677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автобус, текст, транспортное сред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38CD519-658E-BD0D-8D95-3F7B12B90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8997" y="2707237"/>
            <a:ext cx="935262" cy="935262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амолет, Путешествие по воздуху, творческий подход, иллюстрац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E47CF57-4EB6-B0BB-EE94-34475DED8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11968">
            <a:off x="9269756" y="1892265"/>
            <a:ext cx="1104469" cy="73711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0A4E3F-56EB-13E0-FE9B-5EEDA1175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668" y="529689"/>
            <a:ext cx="683090" cy="68309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1164B94-9E2E-24E4-0DFF-5143C83840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7556" y="68777"/>
            <a:ext cx="683090" cy="68309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8B7E70D-972B-DA77-2A06-493A9D006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1936" y="551272"/>
            <a:ext cx="683090" cy="68309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5D502A6-23CA-A5BD-6268-9D146892E1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548" y="209727"/>
            <a:ext cx="683090" cy="68309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E611237-7BF4-B677-8CB4-7CB14EBEF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056" y="1062865"/>
            <a:ext cx="683090" cy="68309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34CF4F2-E004-E24D-928F-220566C10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887" y="-15336"/>
            <a:ext cx="683090" cy="68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58025E-6 L 0.94132 -0.00586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66" y="-30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69136E-6 L -0.79358 0.00216 " pathEditMode="relative" rAng="0" ptsTypes="AA">
                                      <p:cBhvr>
                                        <p:cTn id="11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687" y="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1481 L -0.57413 -0.18797 " pathEditMode="relative" rAng="0" ptsTypes="AA">
                                      <p:cBhvr>
                                        <p:cTn id="1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33" y="-1015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0.16927 -4.44444E-6 " pathEditMode="relative" rAng="0" ptsTypes="AA">
                                      <p:cBhvr>
                                        <p:cTn id="15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0.20851 -0.00123 " pathEditMode="relative" rAng="0" ptsTypes="AA">
                                      <p:cBhvr>
                                        <p:cTn id="17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-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7657 3.20988E-6 " pathEditMode="relative" rAng="0" ptsTypes="AA">
                                      <p:cBhvr>
                                        <p:cTn id="19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23457E-6 L 0.18229 1.23457E-6 " pathEditMode="relative" rAng="0" ptsTypes="AA">
                                      <p:cBhvr>
                                        <p:cTn id="21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20851 -0.00124 " pathEditMode="relative" rAng="0" ptsTypes="AA">
                                      <p:cBhvr>
                                        <p:cTn id="23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-6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60494E-6 L 0.20851 -0.00123 " pathEditMode="relative" rAng="0" ptsTypes="AA">
                                      <p:cBhvr>
                                        <p:cTn id="25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0"/>
    </p:bldLst>
  </p:timing>
</p:sld>
</file>

<file path=ppt/theme/theme1.xml><?xml version="1.0" encoding="utf-8"?>
<a:theme xmlns:a="http://schemas.openxmlformats.org/drawingml/2006/main" name="Biomass Energy by Slidesgo">
  <a:themeElements>
    <a:clrScheme name="Simple Light">
      <a:dk1>
        <a:srgbClr val="275754"/>
      </a:dk1>
      <a:lt1>
        <a:srgbClr val="316066"/>
      </a:lt1>
      <a:dk2>
        <a:srgbClr val="31AE93"/>
      </a:dk2>
      <a:lt2>
        <a:srgbClr val="36AE56"/>
      </a:lt2>
      <a:accent1>
        <a:srgbClr val="8EE35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271</Words>
  <Application>Microsoft Office PowerPoint</Application>
  <PresentationFormat>Экран (16:9)</PresentationFormat>
  <Paragraphs>36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Inter</vt:lpstr>
      <vt:lpstr>Raleway</vt:lpstr>
      <vt:lpstr>Schibsted Grotesk</vt:lpstr>
      <vt:lpstr>Arial</vt:lpstr>
      <vt:lpstr>Open Sans</vt:lpstr>
      <vt:lpstr>Biomass Energy by Slidesgo</vt:lpstr>
      <vt:lpstr>Олимпиада «Траектория будущего»</vt:lpstr>
      <vt:lpstr>Информация обо мне</vt:lpstr>
      <vt:lpstr>Технологический стек</vt:lpstr>
      <vt:lpstr>Что было доработано в проекте</vt:lpstr>
      <vt:lpstr>Оценка эффективности алгоритма</vt:lpstr>
      <vt:lpstr>Как можно улучшить алгоритм</vt:lpstr>
      <vt:lpstr>Баллы по критерию:  «Backend: БД наполнена данными для тестирования»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Стебунов Никита</cp:lastModifiedBy>
  <cp:revision>29</cp:revision>
  <dcterms:modified xsi:type="dcterms:W3CDTF">2025-04-16T16:38:04Z</dcterms:modified>
</cp:coreProperties>
</file>